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" charset="1" panose="00000500000000000000"/>
      <p:regular r:id="rId18"/>
    </p:embeddedFont>
    <p:embeddedFont>
      <p:font typeface="Work Sans" charset="1" panose="00000000000000000000"/>
      <p:regular r:id="rId19"/>
    </p:embeddedFont>
    <p:embeddedFont>
      <p:font typeface="Work Sans Bold" charset="1" panose="000000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47577" y="0"/>
            <a:ext cx="12940423" cy="10287000"/>
            <a:chOff x="0" y="0"/>
            <a:chExt cx="102245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2453" cy="812800"/>
            </a:xfrm>
            <a:custGeom>
              <a:avLst/>
              <a:gdLst/>
              <a:ahLst/>
              <a:cxnLst/>
              <a:rect r="r" b="b" t="t" l="l"/>
              <a:pathLst>
                <a:path h="812800" w="1022453">
                  <a:moveTo>
                    <a:pt x="0" y="0"/>
                  </a:moveTo>
                  <a:lnTo>
                    <a:pt x="1022453" y="0"/>
                  </a:lnTo>
                  <a:lnTo>
                    <a:pt x="102245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9621" t="0" r="-962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347577" y="0"/>
            <a:ext cx="12758437" cy="10287000"/>
            <a:chOff x="0" y="0"/>
            <a:chExt cx="3360247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02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60247">
                  <a:moveTo>
                    <a:pt x="0" y="0"/>
                  </a:moveTo>
                  <a:lnTo>
                    <a:pt x="3360247" y="0"/>
                  </a:lnTo>
                  <a:lnTo>
                    <a:pt x="336024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000000">
                    <a:alpha val="80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6024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79870" y="1991921"/>
            <a:ext cx="6606645" cy="6334590"/>
            <a:chOff x="0" y="0"/>
            <a:chExt cx="847708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7708" cy="812800"/>
            </a:xfrm>
            <a:custGeom>
              <a:avLst/>
              <a:gdLst/>
              <a:ahLst/>
              <a:cxnLst/>
              <a:rect r="r" b="b" t="t" l="l"/>
              <a:pathLst>
                <a:path h="812800" w="847708">
                  <a:moveTo>
                    <a:pt x="0" y="0"/>
                  </a:moveTo>
                  <a:lnTo>
                    <a:pt x="847708" y="0"/>
                  </a:lnTo>
                  <a:lnTo>
                    <a:pt x="84770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1956" t="0" r="-2195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634595" y="5334777"/>
            <a:ext cx="1963702" cy="85029"/>
            <a:chOff x="0" y="0"/>
            <a:chExt cx="517189" cy="223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7189" cy="22394"/>
            </a:xfrm>
            <a:custGeom>
              <a:avLst/>
              <a:gdLst/>
              <a:ahLst/>
              <a:cxnLst/>
              <a:rect r="r" b="b" t="t" l="l"/>
              <a:pathLst>
                <a:path h="22394" w="517189">
                  <a:moveTo>
                    <a:pt x="0" y="0"/>
                  </a:moveTo>
                  <a:lnTo>
                    <a:pt x="517189" y="0"/>
                  </a:lnTo>
                  <a:lnTo>
                    <a:pt x="517189" y="22394"/>
                  </a:lnTo>
                  <a:lnTo>
                    <a:pt x="0" y="22394"/>
                  </a:lnTo>
                  <a:close/>
                </a:path>
              </a:pathLst>
            </a:custGeom>
            <a:solidFill>
              <a:srgbClr val="08828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7189" cy="6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98297" y="5334777"/>
            <a:ext cx="4787569" cy="85029"/>
            <a:chOff x="0" y="0"/>
            <a:chExt cx="1260924" cy="223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0924" cy="22394"/>
            </a:xfrm>
            <a:custGeom>
              <a:avLst/>
              <a:gdLst/>
              <a:ahLst/>
              <a:cxnLst/>
              <a:rect r="r" b="b" t="t" l="l"/>
              <a:pathLst>
                <a:path h="22394" w="1260924">
                  <a:moveTo>
                    <a:pt x="0" y="0"/>
                  </a:moveTo>
                  <a:lnTo>
                    <a:pt x="1260924" y="0"/>
                  </a:lnTo>
                  <a:lnTo>
                    <a:pt x="1260924" y="22394"/>
                  </a:lnTo>
                  <a:lnTo>
                    <a:pt x="0" y="223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60924" cy="6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34595" y="6151459"/>
            <a:ext cx="7624705" cy="1634978"/>
            <a:chOff x="0" y="0"/>
            <a:chExt cx="1952244" cy="4185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2244" cy="418592"/>
            </a:xfrm>
            <a:custGeom>
              <a:avLst/>
              <a:gdLst/>
              <a:ahLst/>
              <a:cxnLst/>
              <a:rect r="r" b="b" t="t" l="l"/>
              <a:pathLst>
                <a:path h="418592" w="1952244">
                  <a:moveTo>
                    <a:pt x="1952244" y="28430"/>
                  </a:moveTo>
                  <a:lnTo>
                    <a:pt x="1952244" y="390162"/>
                  </a:lnTo>
                  <a:cubicBezTo>
                    <a:pt x="1952244" y="405863"/>
                    <a:pt x="1939515" y="418592"/>
                    <a:pt x="1923814" y="418592"/>
                  </a:cubicBezTo>
                  <a:lnTo>
                    <a:pt x="28430" y="418592"/>
                  </a:lnTo>
                  <a:cubicBezTo>
                    <a:pt x="20890" y="418592"/>
                    <a:pt x="13659" y="415597"/>
                    <a:pt x="8327" y="410265"/>
                  </a:cubicBezTo>
                  <a:cubicBezTo>
                    <a:pt x="2995" y="404933"/>
                    <a:pt x="0" y="397702"/>
                    <a:pt x="0" y="390162"/>
                  </a:cubicBezTo>
                  <a:lnTo>
                    <a:pt x="0" y="28430"/>
                  </a:lnTo>
                  <a:cubicBezTo>
                    <a:pt x="0" y="20890"/>
                    <a:pt x="2995" y="13659"/>
                    <a:pt x="8327" y="8327"/>
                  </a:cubicBezTo>
                  <a:cubicBezTo>
                    <a:pt x="13659" y="2995"/>
                    <a:pt x="20890" y="0"/>
                    <a:pt x="28430" y="0"/>
                  </a:cubicBezTo>
                  <a:lnTo>
                    <a:pt x="1923814" y="0"/>
                  </a:lnTo>
                  <a:cubicBezTo>
                    <a:pt x="1931354" y="0"/>
                    <a:pt x="1938585" y="2995"/>
                    <a:pt x="1943917" y="8327"/>
                  </a:cubicBezTo>
                  <a:cubicBezTo>
                    <a:pt x="1949249" y="13659"/>
                    <a:pt x="1952244" y="20890"/>
                    <a:pt x="1952244" y="28430"/>
                  </a:cubicBezTo>
                  <a:close/>
                </a:path>
              </a:pathLst>
            </a:custGeom>
            <a:solidFill>
              <a:srgbClr val="0882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952244" cy="456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197014" y="1152525"/>
            <a:ext cx="9062286" cy="231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46"/>
              </a:lnSpc>
            </a:pPr>
            <a:r>
              <a:rPr lang="en-US" sz="89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BMW Ca</a:t>
            </a:r>
            <a:r>
              <a:rPr lang="en-US" sz="89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 Sales 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34595" y="3999756"/>
            <a:ext cx="7007212" cy="96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10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MySQL – D</a:t>
            </a:r>
            <a:r>
              <a:rPr lang="en-US" sz="310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riven Automotive Market Insights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40785" y="6244694"/>
            <a:ext cx="741232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Project Overview:</a:t>
            </a: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Comprehensive analysis of BMW car sales data using advanced SQL and Python techniques to uncover pricing trends, performance insights, and fuel-type distributions for strategic business decisions.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87657" y="8963025"/>
            <a:ext cx="2665452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BY SUPRATIM MAITY</a:t>
            </a:r>
          </a:p>
        </p:txBody>
      </p:sp>
      <p:grpSp>
        <p:nvGrpSpPr>
          <p:cNvPr name="Group 22" id="22"/>
          <p:cNvGrpSpPr/>
          <p:nvPr/>
        </p:nvGrpSpPr>
        <p:grpSpPr>
          <a:xfrm rot="-5400000">
            <a:off x="3479974" y="3719971"/>
            <a:ext cx="2606436" cy="6606645"/>
            <a:chOff x="0" y="0"/>
            <a:chExt cx="686469" cy="17400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6469" cy="1740022"/>
            </a:xfrm>
            <a:custGeom>
              <a:avLst/>
              <a:gdLst/>
              <a:ahLst/>
              <a:cxnLst/>
              <a:rect r="r" b="b" t="t" l="l"/>
              <a:pathLst>
                <a:path h="1740022" w="686469">
                  <a:moveTo>
                    <a:pt x="0" y="0"/>
                  </a:moveTo>
                  <a:lnTo>
                    <a:pt x="686469" y="0"/>
                  </a:lnTo>
                  <a:lnTo>
                    <a:pt x="686469" y="1740022"/>
                  </a:lnTo>
                  <a:lnTo>
                    <a:pt x="0" y="174002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84000"/>
                  </a:srgbClr>
                </a:gs>
                <a:gs pos="50000">
                  <a:srgbClr val="000000">
                    <a:alpha val="6762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86469" cy="1778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66273" y="552450"/>
            <a:ext cx="4593027" cy="3567208"/>
            <a:chOff x="0" y="0"/>
            <a:chExt cx="902523" cy="7009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2523" cy="700951"/>
            </a:xfrm>
            <a:custGeom>
              <a:avLst/>
              <a:gdLst/>
              <a:ahLst/>
              <a:cxnLst/>
              <a:rect r="r" b="b" t="t" l="l"/>
              <a:pathLst>
                <a:path h="700951" w="902523">
                  <a:moveTo>
                    <a:pt x="0" y="0"/>
                  </a:moveTo>
                  <a:lnTo>
                    <a:pt x="902523" y="0"/>
                  </a:lnTo>
                  <a:lnTo>
                    <a:pt x="902523" y="700951"/>
                  </a:lnTo>
                  <a:lnTo>
                    <a:pt x="0" y="700951"/>
                  </a:lnTo>
                  <a:close/>
                </a:path>
              </a:pathLst>
            </a:custGeom>
            <a:blipFill>
              <a:blip r:embed="rId2"/>
              <a:stretch>
                <a:fillRect l="-1695" t="0" r="-169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68688" y="938988"/>
            <a:ext cx="1943655" cy="644381"/>
            <a:chOff x="0" y="0"/>
            <a:chExt cx="621152" cy="20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666273" y="5842111"/>
            <a:ext cx="4593027" cy="3567208"/>
            <a:chOff x="0" y="0"/>
            <a:chExt cx="902523" cy="7009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2523" cy="700951"/>
            </a:xfrm>
            <a:custGeom>
              <a:avLst/>
              <a:gdLst/>
              <a:ahLst/>
              <a:cxnLst/>
              <a:rect r="r" b="b" t="t" l="l"/>
              <a:pathLst>
                <a:path h="700951" w="902523">
                  <a:moveTo>
                    <a:pt x="0" y="0"/>
                  </a:moveTo>
                  <a:lnTo>
                    <a:pt x="902523" y="0"/>
                  </a:lnTo>
                  <a:lnTo>
                    <a:pt x="902523" y="700951"/>
                  </a:lnTo>
                  <a:lnTo>
                    <a:pt x="0" y="700951"/>
                  </a:lnTo>
                  <a:close/>
                </a:path>
              </a:pathLst>
            </a:custGeom>
            <a:blipFill>
              <a:blip r:embed="rId3"/>
              <a:stretch>
                <a:fillRect l="-6202" t="0" r="-620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666273" y="4937990"/>
            <a:ext cx="1943655" cy="644381"/>
            <a:chOff x="0" y="0"/>
            <a:chExt cx="621152" cy="2059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256893"/>
            <a:ext cx="6444436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year,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MIN(price) AS min_price,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MAX(price) AS max_price,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ROUND(AVG(price), 2) AS avg_price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GROUP BY year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year DESC;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78003"/>
            <a:ext cx="69871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-- 15. Price distribution per year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15895" y="1075373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459730"/>
            <a:ext cx="11055695" cy="427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model, year, price, ROUND(year_avg,2) avg_price_of_year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(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SELECT model, year, price,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   AVG(price) OVER(PARTITION BY year) year_avg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) t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WHERE price &gt; 1.5*year_avg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year DESC, price DESC;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880840"/>
            <a:ext cx="1078364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-- 16. Outlier detection: cars priced 1.5x above yearly average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13480" y="5074376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93910"/>
            <a:ext cx="5342277" cy="10874821"/>
          </a:xfrm>
          <a:custGeom>
            <a:avLst/>
            <a:gdLst/>
            <a:ahLst/>
            <a:cxnLst/>
            <a:rect r="r" b="b" t="t" l="l"/>
            <a:pathLst>
              <a:path h="10874821" w="5342277">
                <a:moveTo>
                  <a:pt x="0" y="0"/>
                </a:moveTo>
                <a:lnTo>
                  <a:pt x="5342277" y="0"/>
                </a:lnTo>
                <a:lnTo>
                  <a:pt x="5342277" y="10874820"/>
                </a:lnTo>
                <a:lnTo>
                  <a:pt x="0" y="1087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137" t="0" r="-15439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277916" y="6421489"/>
            <a:ext cx="2786445" cy="5342277"/>
            <a:chOff x="0" y="0"/>
            <a:chExt cx="733878" cy="1407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3878" cy="1407020"/>
            </a:xfrm>
            <a:custGeom>
              <a:avLst/>
              <a:gdLst/>
              <a:ahLst/>
              <a:cxnLst/>
              <a:rect r="r" b="b" t="t" l="l"/>
              <a:pathLst>
                <a:path h="1407020" w="733878">
                  <a:moveTo>
                    <a:pt x="0" y="0"/>
                  </a:moveTo>
                  <a:lnTo>
                    <a:pt x="733878" y="0"/>
                  </a:lnTo>
                  <a:lnTo>
                    <a:pt x="733878" y="1407020"/>
                  </a:lnTo>
                  <a:lnTo>
                    <a:pt x="0" y="140702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000000">
                    <a:alpha val="80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33878" cy="1445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103294" y="-1397205"/>
            <a:ext cx="3135689" cy="5342277"/>
            <a:chOff x="0" y="0"/>
            <a:chExt cx="825860" cy="1407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5860" cy="1407020"/>
            </a:xfrm>
            <a:custGeom>
              <a:avLst/>
              <a:gdLst/>
              <a:ahLst/>
              <a:cxnLst/>
              <a:rect r="r" b="b" t="t" l="l"/>
              <a:pathLst>
                <a:path h="1407020" w="825860">
                  <a:moveTo>
                    <a:pt x="0" y="0"/>
                  </a:moveTo>
                  <a:lnTo>
                    <a:pt x="825860" y="0"/>
                  </a:lnTo>
                  <a:lnTo>
                    <a:pt x="825860" y="1407020"/>
                  </a:lnTo>
                  <a:lnTo>
                    <a:pt x="0" y="140702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000000">
                    <a:alpha val="80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5860" cy="1445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378521" y="368658"/>
            <a:ext cx="8536783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sz="5689">
                <a:solidFill>
                  <a:srgbClr val="088280"/>
                </a:solidFill>
                <a:latin typeface="Poppins"/>
                <a:ea typeface="Poppins"/>
                <a:cs typeface="Poppins"/>
                <a:sym typeface="Poppins"/>
              </a:rPr>
              <a:t>Key Insights &amp;</a:t>
            </a:r>
          </a:p>
          <a:p>
            <a:pPr algn="ctr">
              <a:lnSpc>
                <a:spcPts val="6827"/>
              </a:lnSpc>
            </a:pPr>
            <a:r>
              <a:rPr lang="en-US" sz="5689">
                <a:solidFill>
                  <a:srgbClr val="088280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892978" y="2430962"/>
            <a:ext cx="11896701" cy="3747431"/>
            <a:chOff x="0" y="0"/>
            <a:chExt cx="3133287" cy="9869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33287" cy="986978"/>
            </a:xfrm>
            <a:custGeom>
              <a:avLst/>
              <a:gdLst/>
              <a:ahLst/>
              <a:cxnLst/>
              <a:rect r="r" b="b" t="t" l="l"/>
              <a:pathLst>
                <a:path h="986978" w="3133287">
                  <a:moveTo>
                    <a:pt x="26681" y="0"/>
                  </a:moveTo>
                  <a:lnTo>
                    <a:pt x="3106606" y="0"/>
                  </a:lnTo>
                  <a:cubicBezTo>
                    <a:pt x="3121342" y="0"/>
                    <a:pt x="3133287" y="11946"/>
                    <a:pt x="3133287" y="26681"/>
                  </a:cubicBezTo>
                  <a:lnTo>
                    <a:pt x="3133287" y="960297"/>
                  </a:lnTo>
                  <a:cubicBezTo>
                    <a:pt x="3133287" y="975032"/>
                    <a:pt x="3121342" y="986978"/>
                    <a:pt x="3106606" y="986978"/>
                  </a:cubicBezTo>
                  <a:lnTo>
                    <a:pt x="26681" y="986978"/>
                  </a:lnTo>
                  <a:cubicBezTo>
                    <a:pt x="11946" y="986978"/>
                    <a:pt x="0" y="975032"/>
                    <a:pt x="0" y="960297"/>
                  </a:cubicBezTo>
                  <a:lnTo>
                    <a:pt x="0" y="26681"/>
                  </a:lnTo>
                  <a:cubicBezTo>
                    <a:pt x="0" y="11946"/>
                    <a:pt x="11946" y="0"/>
                    <a:pt x="26681" y="0"/>
                  </a:cubicBezTo>
                  <a:close/>
                </a:path>
              </a:pathLst>
            </a:custGeom>
            <a:solidFill>
              <a:srgbClr val="08828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33287" cy="1025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314561" y="2684215"/>
            <a:ext cx="212792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Key Insights:-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14561" y="3287701"/>
            <a:ext cx="10944739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BMW dataset shows a diverse range of models across multiple years, with increasing listings in recent years.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Premium models (M-series, X-series) command the highest average prices, while entry models remain budget-friendly.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Petrol cars dominate, but diesel and hybrid variants show strong fuel efficiency.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Larger engines (3.0L+) and automatic transmissions are associated with higher prices.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Average prices have risen over the years; some models remain priced well above yearly averages, showing strong market demand. Outlier cars priced 1.5× above yearly averages are performance or luxury editions.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92978" y="6445094"/>
            <a:ext cx="11896701" cy="3406574"/>
            <a:chOff x="0" y="0"/>
            <a:chExt cx="3133287" cy="8972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33287" cy="897205"/>
            </a:xfrm>
            <a:custGeom>
              <a:avLst/>
              <a:gdLst/>
              <a:ahLst/>
              <a:cxnLst/>
              <a:rect r="r" b="b" t="t" l="l"/>
              <a:pathLst>
                <a:path h="897205" w="3133287">
                  <a:moveTo>
                    <a:pt x="26681" y="0"/>
                  </a:moveTo>
                  <a:lnTo>
                    <a:pt x="3106606" y="0"/>
                  </a:lnTo>
                  <a:cubicBezTo>
                    <a:pt x="3121342" y="0"/>
                    <a:pt x="3133287" y="11946"/>
                    <a:pt x="3133287" y="26681"/>
                  </a:cubicBezTo>
                  <a:lnTo>
                    <a:pt x="3133287" y="870523"/>
                  </a:lnTo>
                  <a:cubicBezTo>
                    <a:pt x="3133287" y="885259"/>
                    <a:pt x="3121342" y="897205"/>
                    <a:pt x="3106606" y="897205"/>
                  </a:cubicBezTo>
                  <a:lnTo>
                    <a:pt x="26681" y="897205"/>
                  </a:lnTo>
                  <a:cubicBezTo>
                    <a:pt x="11946" y="897205"/>
                    <a:pt x="0" y="885259"/>
                    <a:pt x="0" y="870523"/>
                  </a:cubicBezTo>
                  <a:lnTo>
                    <a:pt x="0" y="26681"/>
                  </a:lnTo>
                  <a:cubicBezTo>
                    <a:pt x="0" y="11946"/>
                    <a:pt x="11946" y="0"/>
                    <a:pt x="26681" y="0"/>
                  </a:cubicBezTo>
                  <a:close/>
                </a:path>
              </a:pathLst>
            </a:custGeom>
            <a:solidFill>
              <a:srgbClr val="0882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33287" cy="935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314561" y="6698346"/>
            <a:ext cx="351129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Recommendations:-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14561" y="7301833"/>
            <a:ext cx="10944739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Pricing: Use yearly and model-wise averages to set competitive resale prices and identify over/underpriced cars.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Inventory Focus: </a:t>
            </a: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Prioritize high-demand models (e.g., M-series, X5) and expand hybrid/electric stock.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Mark</a:t>
            </a: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eting: Promote fuel-efficient diesel/hybrid models and premium performance models for niche buyers.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Data Strategy: Track price vs. mileage and engine size trends for smarter forecasting.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Future Work: Add depreciation and regional analysis to refine pricing insights.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59" t="-29404" r="-212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900894"/>
            <a:ext cx="1963702" cy="85029"/>
            <a:chOff x="0" y="0"/>
            <a:chExt cx="517189" cy="223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7189" cy="22394"/>
            </a:xfrm>
            <a:custGeom>
              <a:avLst/>
              <a:gdLst/>
              <a:ahLst/>
              <a:cxnLst/>
              <a:rect r="r" b="b" t="t" l="l"/>
              <a:pathLst>
                <a:path h="22394" w="517189">
                  <a:moveTo>
                    <a:pt x="0" y="0"/>
                  </a:moveTo>
                  <a:lnTo>
                    <a:pt x="517189" y="0"/>
                  </a:lnTo>
                  <a:lnTo>
                    <a:pt x="517189" y="22394"/>
                  </a:lnTo>
                  <a:lnTo>
                    <a:pt x="0" y="22394"/>
                  </a:lnTo>
                  <a:close/>
                </a:path>
              </a:pathLst>
            </a:custGeom>
            <a:solidFill>
              <a:srgbClr val="08828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7189" cy="6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92402" y="5900894"/>
            <a:ext cx="4787569" cy="85029"/>
            <a:chOff x="0" y="0"/>
            <a:chExt cx="1260924" cy="223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0924" cy="22394"/>
            </a:xfrm>
            <a:custGeom>
              <a:avLst/>
              <a:gdLst/>
              <a:ahLst/>
              <a:cxnLst/>
              <a:rect r="r" b="b" t="t" l="l"/>
              <a:pathLst>
                <a:path h="22394" w="1260924">
                  <a:moveTo>
                    <a:pt x="0" y="0"/>
                  </a:moveTo>
                  <a:lnTo>
                    <a:pt x="1260924" y="0"/>
                  </a:lnTo>
                  <a:lnTo>
                    <a:pt x="1260924" y="22394"/>
                  </a:lnTo>
                  <a:lnTo>
                    <a:pt x="0" y="223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60924" cy="6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33861" y="2941956"/>
            <a:ext cx="7749463" cy="4403089"/>
            <a:chOff x="0" y="0"/>
            <a:chExt cx="1105832" cy="6283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5832" cy="628311"/>
            </a:xfrm>
            <a:custGeom>
              <a:avLst/>
              <a:gdLst/>
              <a:ahLst/>
              <a:cxnLst/>
              <a:rect r="r" b="b" t="t" l="l"/>
              <a:pathLst>
                <a:path h="628311" w="1105832">
                  <a:moveTo>
                    <a:pt x="0" y="0"/>
                  </a:moveTo>
                  <a:lnTo>
                    <a:pt x="1105832" y="0"/>
                  </a:lnTo>
                  <a:lnTo>
                    <a:pt x="1105832" y="628311"/>
                  </a:lnTo>
                  <a:lnTo>
                    <a:pt x="0" y="628311"/>
                  </a:lnTo>
                  <a:close/>
                </a:path>
              </a:pathLst>
            </a:custGeom>
            <a:blipFill>
              <a:blip r:embed="rId3"/>
              <a:stretch>
                <a:fillRect l="0" t="-8666" r="0" b="-866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05911" y="4043901"/>
            <a:ext cx="7624705" cy="165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54"/>
              </a:lnSpc>
              <a:spcBef>
                <a:spcPct val="0"/>
              </a:spcBef>
            </a:pPr>
            <a:r>
              <a:rPr lang="en-US" sz="92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You.</a:t>
            </a:r>
          </a:p>
        </p:txBody>
      </p:sp>
      <p:grpSp>
        <p:nvGrpSpPr>
          <p:cNvPr name="Group 12" id="12"/>
          <p:cNvGrpSpPr/>
          <p:nvPr/>
        </p:nvGrpSpPr>
        <p:grpSpPr>
          <a:xfrm rot="-5400000">
            <a:off x="12785664" y="2647385"/>
            <a:ext cx="1645855" cy="7749463"/>
            <a:chOff x="0" y="0"/>
            <a:chExt cx="433476" cy="20410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3476" cy="2041011"/>
            </a:xfrm>
            <a:custGeom>
              <a:avLst/>
              <a:gdLst/>
              <a:ahLst/>
              <a:cxnLst/>
              <a:rect r="r" b="b" t="t" l="l"/>
              <a:pathLst>
                <a:path h="2041011" w="433476">
                  <a:moveTo>
                    <a:pt x="0" y="0"/>
                  </a:moveTo>
                  <a:lnTo>
                    <a:pt x="433476" y="0"/>
                  </a:lnTo>
                  <a:lnTo>
                    <a:pt x="433476" y="2041011"/>
                  </a:lnTo>
                  <a:lnTo>
                    <a:pt x="0" y="204101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000000">
                    <a:alpha val="80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33476" cy="2079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77114" cy="10287000"/>
            <a:chOff x="0" y="0"/>
            <a:chExt cx="799047" cy="1288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9047" cy="1288953"/>
            </a:xfrm>
            <a:custGeom>
              <a:avLst/>
              <a:gdLst/>
              <a:ahLst/>
              <a:cxnLst/>
              <a:rect r="r" b="b" t="t" l="l"/>
              <a:pathLst>
                <a:path h="1288953" w="799047">
                  <a:moveTo>
                    <a:pt x="0" y="0"/>
                  </a:moveTo>
                  <a:lnTo>
                    <a:pt x="799047" y="0"/>
                  </a:lnTo>
                  <a:lnTo>
                    <a:pt x="799047" y="1288953"/>
                  </a:lnTo>
                  <a:lnTo>
                    <a:pt x="0" y="1288953"/>
                  </a:lnTo>
                  <a:close/>
                </a:path>
              </a:pathLst>
            </a:custGeom>
            <a:blipFill>
              <a:blip r:embed="rId2"/>
              <a:stretch>
                <a:fillRect l="-93519" t="0" r="-4859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339343" y="1154335"/>
            <a:ext cx="10396348" cy="89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</a:pPr>
            <a:r>
              <a:rPr lang="en-US" sz="5632">
                <a:solidFill>
                  <a:srgbClr val="088280"/>
                </a:solidFill>
                <a:latin typeface="Poppins"/>
                <a:ea typeface="Poppins"/>
                <a:cs typeface="Poppins"/>
                <a:sym typeface="Poppins"/>
              </a:rPr>
              <a:t>Dataset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9343" y="2159907"/>
            <a:ext cx="971281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The dataset contains detailed sales information about BMW cars, including model, price, year, fuel type, mileage, and engine size.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38997" y="5133975"/>
            <a:ext cx="485640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6"/>
              </a:lnSpc>
            </a:pPr>
            <a:r>
              <a:rPr lang="en-US" sz="563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Key</a:t>
            </a:r>
            <a:r>
              <a:rPr lang="en-US" sz="563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 Details: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8997" y="6220403"/>
            <a:ext cx="10085679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•</a:t>
            </a:r>
            <a:r>
              <a:rPr lang="en-US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Total Records: 10781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• Total Columns: 9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• Columns Include: Model, Year, Price, Transmission, Mileage, Fuel Type, Tax, MPG, Engine Size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1344228" y="5452964"/>
            <a:ext cx="3688658" cy="6377114"/>
            <a:chOff x="0" y="0"/>
            <a:chExt cx="971498" cy="16795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1498" cy="1679569"/>
            </a:xfrm>
            <a:custGeom>
              <a:avLst/>
              <a:gdLst/>
              <a:ahLst/>
              <a:cxnLst/>
              <a:rect r="r" b="b" t="t" l="l"/>
              <a:pathLst>
                <a:path h="1679569" w="971498">
                  <a:moveTo>
                    <a:pt x="0" y="0"/>
                  </a:moveTo>
                  <a:lnTo>
                    <a:pt x="971498" y="0"/>
                  </a:lnTo>
                  <a:lnTo>
                    <a:pt x="971498" y="1679569"/>
                  </a:lnTo>
                  <a:lnTo>
                    <a:pt x="0" y="167956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50000">
                  <a:srgbClr val="000000">
                    <a:alpha val="80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71498" cy="1717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07896" y="3404657"/>
            <a:ext cx="3051404" cy="1352799"/>
            <a:chOff x="0" y="0"/>
            <a:chExt cx="599596" cy="265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596" cy="265823"/>
            </a:xfrm>
            <a:custGeom>
              <a:avLst/>
              <a:gdLst/>
              <a:ahLst/>
              <a:cxnLst/>
              <a:rect r="r" b="b" t="t" l="l"/>
              <a:pathLst>
                <a:path h="265823" w="599596">
                  <a:moveTo>
                    <a:pt x="0" y="0"/>
                  </a:moveTo>
                  <a:lnTo>
                    <a:pt x="599596" y="0"/>
                  </a:lnTo>
                  <a:lnTo>
                    <a:pt x="599596" y="265823"/>
                  </a:lnTo>
                  <a:lnTo>
                    <a:pt x="0" y="265823"/>
                  </a:lnTo>
                  <a:close/>
                </a:path>
              </a:pathLst>
            </a:custGeom>
            <a:blipFill>
              <a:blip r:embed="rId2"/>
              <a:stretch>
                <a:fillRect l="0" t="-2107" r="0" b="-210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48769" y="3642318"/>
            <a:ext cx="1943655" cy="644381"/>
            <a:chOff x="0" y="0"/>
            <a:chExt cx="621152" cy="20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07896" y="5379558"/>
            <a:ext cx="3051404" cy="3479218"/>
            <a:chOff x="0" y="0"/>
            <a:chExt cx="599596" cy="6836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596" cy="683661"/>
            </a:xfrm>
            <a:custGeom>
              <a:avLst/>
              <a:gdLst/>
              <a:ahLst/>
              <a:cxnLst/>
              <a:rect r="r" b="b" t="t" l="l"/>
              <a:pathLst>
                <a:path h="683661" w="599596">
                  <a:moveTo>
                    <a:pt x="0" y="0"/>
                  </a:moveTo>
                  <a:lnTo>
                    <a:pt x="599596" y="0"/>
                  </a:lnTo>
                  <a:lnTo>
                    <a:pt x="599596" y="683661"/>
                  </a:lnTo>
                  <a:lnTo>
                    <a:pt x="0" y="683661"/>
                  </a:lnTo>
                  <a:close/>
                </a:path>
              </a:pathLst>
            </a:custGeom>
            <a:blipFill>
              <a:blip r:embed="rId3"/>
              <a:stretch>
                <a:fillRect l="-3308" t="0" r="-330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422372" y="6028442"/>
            <a:ext cx="1943655" cy="644381"/>
            <a:chOff x="0" y="0"/>
            <a:chExt cx="621152" cy="2059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4109100"/>
            <a:ext cx="86146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COUNT(*) AS total_cars FROM bmw_cars;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1323" y="566809"/>
            <a:ext cx="11505354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sz="5689">
                <a:solidFill>
                  <a:srgbClr val="088280"/>
                </a:solidFill>
                <a:latin typeface="Poppins"/>
                <a:ea typeface="Poppins"/>
                <a:cs typeface="Poppins"/>
                <a:sym typeface="Poppins"/>
              </a:rPr>
              <a:t>Business Problem &amp; SQL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530210"/>
            <a:ext cx="69871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-- 1. Total number of cars in the 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95976" y="3778704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697462"/>
            <a:ext cx="5028583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model, year, price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price DESC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LIMIT 10;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118573"/>
            <a:ext cx="69871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-- 2. Display top 10 most expensive cars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69579" y="6164827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07896" y="1660430"/>
            <a:ext cx="3051404" cy="3567208"/>
            <a:chOff x="0" y="0"/>
            <a:chExt cx="599596" cy="7009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596" cy="700951"/>
            </a:xfrm>
            <a:custGeom>
              <a:avLst/>
              <a:gdLst/>
              <a:ahLst/>
              <a:cxnLst/>
              <a:rect r="r" b="b" t="t" l="l"/>
              <a:pathLst>
                <a:path h="700951" w="599596">
                  <a:moveTo>
                    <a:pt x="0" y="0"/>
                  </a:moveTo>
                  <a:lnTo>
                    <a:pt x="599596" y="0"/>
                  </a:lnTo>
                  <a:lnTo>
                    <a:pt x="599596" y="700951"/>
                  </a:lnTo>
                  <a:lnTo>
                    <a:pt x="0" y="700951"/>
                  </a:lnTo>
                  <a:close/>
                </a:path>
              </a:pathLst>
            </a:custGeom>
            <a:blipFill>
              <a:blip r:embed="rId2"/>
              <a:stretch>
                <a:fillRect l="0" t="-3942" r="0" b="-394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73992" y="2135752"/>
            <a:ext cx="1943655" cy="644381"/>
            <a:chOff x="0" y="0"/>
            <a:chExt cx="621152" cy="20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07896" y="6028558"/>
            <a:ext cx="3051404" cy="2598013"/>
            <a:chOff x="0" y="0"/>
            <a:chExt cx="599596" cy="5105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596" cy="510505"/>
            </a:xfrm>
            <a:custGeom>
              <a:avLst/>
              <a:gdLst/>
              <a:ahLst/>
              <a:cxnLst/>
              <a:rect r="r" b="b" t="t" l="l"/>
              <a:pathLst>
                <a:path h="510505" w="599596">
                  <a:moveTo>
                    <a:pt x="0" y="0"/>
                  </a:moveTo>
                  <a:lnTo>
                    <a:pt x="599596" y="0"/>
                  </a:lnTo>
                  <a:lnTo>
                    <a:pt x="599596" y="510505"/>
                  </a:lnTo>
                  <a:lnTo>
                    <a:pt x="0" y="510505"/>
                  </a:lnTo>
                  <a:close/>
                </a:path>
              </a:pathLst>
            </a:custGeom>
            <a:blipFill>
              <a:blip r:embed="rId3"/>
              <a:stretch>
                <a:fillRect l="-2086" t="0" r="-208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73992" y="6607448"/>
            <a:ext cx="1943655" cy="644381"/>
            <a:chOff x="0" y="0"/>
            <a:chExt cx="621152" cy="2059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364872"/>
            <a:ext cx="8983580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model, ROUND(AVG(price),2) AS avg_price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GROUP BY model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avg_price DESC;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785983"/>
            <a:ext cx="69871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-- 3. Find the average price per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21199" y="2272137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550298"/>
            <a:ext cx="8614644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fuelType, COUNT(*) AS total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GROUP BY fuelType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total DESC;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971408"/>
            <a:ext cx="733681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-- 4. Count total cars grouped by fuel type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21199" y="6743833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72430" y="354312"/>
            <a:ext cx="3051404" cy="4090009"/>
            <a:chOff x="0" y="0"/>
            <a:chExt cx="599596" cy="803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596" cy="803680"/>
            </a:xfrm>
            <a:custGeom>
              <a:avLst/>
              <a:gdLst/>
              <a:ahLst/>
              <a:cxnLst/>
              <a:rect r="r" b="b" t="t" l="l"/>
              <a:pathLst>
                <a:path h="803680" w="599596">
                  <a:moveTo>
                    <a:pt x="0" y="0"/>
                  </a:moveTo>
                  <a:lnTo>
                    <a:pt x="599596" y="0"/>
                  </a:lnTo>
                  <a:lnTo>
                    <a:pt x="599596" y="803680"/>
                  </a:lnTo>
                  <a:lnTo>
                    <a:pt x="0" y="803680"/>
                  </a:lnTo>
                  <a:close/>
                </a:path>
              </a:pathLst>
            </a:custGeom>
            <a:blipFill>
              <a:blip r:embed="rId2"/>
              <a:stretch>
                <a:fillRect l="0" t="-1029" r="0" b="-102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38526" y="1518303"/>
            <a:ext cx="1943655" cy="644381"/>
            <a:chOff x="0" y="0"/>
            <a:chExt cx="621152" cy="20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38526" y="5957106"/>
            <a:ext cx="7156240" cy="3704249"/>
            <a:chOff x="0" y="0"/>
            <a:chExt cx="1221950" cy="6325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1950" cy="632512"/>
            </a:xfrm>
            <a:custGeom>
              <a:avLst/>
              <a:gdLst/>
              <a:ahLst/>
              <a:cxnLst/>
              <a:rect r="r" b="b" t="t" l="l"/>
              <a:pathLst>
                <a:path h="632512" w="1221950">
                  <a:moveTo>
                    <a:pt x="0" y="0"/>
                  </a:moveTo>
                  <a:lnTo>
                    <a:pt x="1221950" y="0"/>
                  </a:lnTo>
                  <a:lnTo>
                    <a:pt x="1221950" y="632512"/>
                  </a:lnTo>
                  <a:lnTo>
                    <a:pt x="0" y="632512"/>
                  </a:lnTo>
                  <a:close/>
                </a:path>
              </a:pathLst>
            </a:custGeom>
            <a:blipFill>
              <a:blip r:embed="rId3"/>
              <a:stretch>
                <a:fillRect l="-10911" t="0" r="-1091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38526" y="5067318"/>
            <a:ext cx="1943655" cy="644381"/>
            <a:chOff x="0" y="0"/>
            <a:chExt cx="621152" cy="2059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93234" y="1461153"/>
            <a:ext cx="9492499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year, ROUND(AVG(mileage),2) AS avg_mileage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GROUP BY year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year DESC;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3234" y="882264"/>
            <a:ext cx="733681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-- 5. Calculate average mileage per year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5733" y="1654689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3234" y="5181618"/>
            <a:ext cx="9345292" cy="475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a.model model_name, a.year, a.price model_price, b.model top_model_same_year, b.price top_price_same_year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 a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JOIN (SELECT year, MAX(price) max_price FROM bmw_cars GROUP BY year) m ON a.year=m.year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JOIN bmw_cars b ON b.year=m.year AND b.price=m.max_price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a.year DESC, a.price DESC;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93234" y="4126248"/>
            <a:ext cx="8900561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-- 6. Compare each model’s price to the highest priced model in the same year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85733" y="5203703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79979" y="937419"/>
            <a:ext cx="4694845" cy="4090009"/>
            <a:chOff x="0" y="0"/>
            <a:chExt cx="922530" cy="803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530" cy="803680"/>
            </a:xfrm>
            <a:custGeom>
              <a:avLst/>
              <a:gdLst/>
              <a:ahLst/>
              <a:cxnLst/>
              <a:rect r="r" b="b" t="t" l="l"/>
              <a:pathLst>
                <a:path h="803680" w="922530">
                  <a:moveTo>
                    <a:pt x="0" y="0"/>
                  </a:moveTo>
                  <a:lnTo>
                    <a:pt x="922530" y="0"/>
                  </a:lnTo>
                  <a:lnTo>
                    <a:pt x="922530" y="803680"/>
                  </a:lnTo>
                  <a:lnTo>
                    <a:pt x="0" y="803680"/>
                  </a:lnTo>
                  <a:close/>
                </a:path>
              </a:pathLst>
            </a:custGeom>
            <a:blipFill>
              <a:blip r:embed="rId2"/>
              <a:stretch>
                <a:fillRect l="-3300" t="0" r="-330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89516" y="1516309"/>
            <a:ext cx="1943655" cy="644381"/>
            <a:chOff x="0" y="0"/>
            <a:chExt cx="621152" cy="20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679979" y="5259572"/>
            <a:ext cx="4694845" cy="4090009"/>
            <a:chOff x="0" y="0"/>
            <a:chExt cx="922530" cy="8036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2530" cy="803680"/>
            </a:xfrm>
            <a:custGeom>
              <a:avLst/>
              <a:gdLst/>
              <a:ahLst/>
              <a:cxnLst/>
              <a:rect r="r" b="b" t="t" l="l"/>
              <a:pathLst>
                <a:path h="803680" w="922530">
                  <a:moveTo>
                    <a:pt x="0" y="0"/>
                  </a:moveTo>
                  <a:lnTo>
                    <a:pt x="922530" y="0"/>
                  </a:lnTo>
                  <a:lnTo>
                    <a:pt x="922530" y="803680"/>
                  </a:lnTo>
                  <a:lnTo>
                    <a:pt x="0" y="803680"/>
                  </a:lnTo>
                  <a:close/>
                </a:path>
              </a:pathLst>
            </a:custGeom>
            <a:blipFill>
              <a:blip r:embed="rId3"/>
              <a:stretch>
                <a:fillRect l="-3222" t="0" r="-322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58468" y="5634626"/>
            <a:ext cx="1943655" cy="644381"/>
            <a:chOff x="0" y="0"/>
            <a:chExt cx="621152" cy="2059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751594" y="375155"/>
            <a:ext cx="12766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4224" y="1459159"/>
            <a:ext cx="9114244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model,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year,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price,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RANK() OVER (PARTITION BY year ORDER BY price DESC) AS price_rank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year DESC, price_rank;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4224" y="880269"/>
            <a:ext cx="771971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-- 7. Rank models by price within each year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6723" y="1652694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3176" y="5577476"/>
            <a:ext cx="11766803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year,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COUNT(*) AS total_per_year,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SUM(COUNT(*)) OVER (ORDER BY year) AS running_total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GROUP BY year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year;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3176" y="4998587"/>
            <a:ext cx="884569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-- 8. Calculate running total of cars over the years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05675" y="5771012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4236" y="715991"/>
            <a:ext cx="6289842" cy="3760280"/>
            <a:chOff x="0" y="0"/>
            <a:chExt cx="1344321" cy="803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321" cy="803680"/>
            </a:xfrm>
            <a:custGeom>
              <a:avLst/>
              <a:gdLst/>
              <a:ahLst/>
              <a:cxnLst/>
              <a:rect r="r" b="b" t="t" l="l"/>
              <a:pathLst>
                <a:path h="803680" w="1344321">
                  <a:moveTo>
                    <a:pt x="0" y="0"/>
                  </a:moveTo>
                  <a:lnTo>
                    <a:pt x="1344321" y="0"/>
                  </a:lnTo>
                  <a:lnTo>
                    <a:pt x="1344321" y="803680"/>
                  </a:lnTo>
                  <a:lnTo>
                    <a:pt x="0" y="803680"/>
                  </a:lnTo>
                  <a:close/>
                </a:path>
              </a:pathLst>
            </a:custGeom>
            <a:blipFill>
              <a:blip r:embed="rId2"/>
              <a:stretch>
                <a:fillRect l="-11464" t="0" r="-1146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035261" y="1525790"/>
            <a:ext cx="1943655" cy="644381"/>
            <a:chOff x="0" y="0"/>
            <a:chExt cx="621152" cy="20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492540" y="5993260"/>
            <a:ext cx="4001538" cy="3479218"/>
            <a:chOff x="0" y="0"/>
            <a:chExt cx="786296" cy="6836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6296" cy="683661"/>
            </a:xfrm>
            <a:custGeom>
              <a:avLst/>
              <a:gdLst/>
              <a:ahLst/>
              <a:cxnLst/>
              <a:rect r="r" b="b" t="t" l="l"/>
              <a:pathLst>
                <a:path h="683661" w="786296">
                  <a:moveTo>
                    <a:pt x="0" y="0"/>
                  </a:moveTo>
                  <a:lnTo>
                    <a:pt x="786296" y="0"/>
                  </a:lnTo>
                  <a:lnTo>
                    <a:pt x="786296" y="683661"/>
                  </a:lnTo>
                  <a:lnTo>
                    <a:pt x="0" y="683661"/>
                  </a:lnTo>
                  <a:close/>
                </a:path>
              </a:pathLst>
            </a:custGeom>
            <a:blipFill>
              <a:blip r:embed="rId3"/>
              <a:stretch>
                <a:fillRect l="-1760" t="0" r="-176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018276" y="6197095"/>
            <a:ext cx="1943655" cy="644381"/>
            <a:chOff x="0" y="0"/>
            <a:chExt cx="621152" cy="2059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09447" y="1790830"/>
            <a:ext cx="10761179" cy="37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model,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ROUND(AVG(price),2) AS model_avg_price,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ROUND(AVG(AVG(price)) OVER (),2) AS overall_avg_price,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ROUND(AVG(price) - AVG(AVG(price)) OVER (),2) AS difference_from_overall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GROUP BY model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model_avg_price DESC;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9447" y="567560"/>
            <a:ext cx="9097642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-- 9. Find average price per model and compare with overall average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82468" y="1662175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3923" y="6339970"/>
            <a:ext cx="13179196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model,fuelType,price,rnk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(SELECT model,fuelType,price,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       RANK() OVER(PARTITION BY fuelType ORDER BY price DESC) rnk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FROM bmw_cars) ranked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WHERE rnk&lt;=5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fuelType,rnk;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93923" y="5732275"/>
            <a:ext cx="889893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-- 10. Get top 5 most expensive cars per fuel type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65483" y="6333480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5962" y="1327556"/>
            <a:ext cx="3353035" cy="2776470"/>
            <a:chOff x="0" y="0"/>
            <a:chExt cx="599596" cy="4964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596" cy="496494"/>
            </a:xfrm>
            <a:custGeom>
              <a:avLst/>
              <a:gdLst/>
              <a:ahLst/>
              <a:cxnLst/>
              <a:rect r="r" b="b" t="t" l="l"/>
              <a:pathLst>
                <a:path h="496494" w="599596">
                  <a:moveTo>
                    <a:pt x="0" y="0"/>
                  </a:moveTo>
                  <a:lnTo>
                    <a:pt x="599596" y="0"/>
                  </a:lnTo>
                  <a:lnTo>
                    <a:pt x="599596" y="496494"/>
                  </a:lnTo>
                  <a:lnTo>
                    <a:pt x="0" y="496494"/>
                  </a:lnTo>
                  <a:close/>
                </a:path>
              </a:pathLst>
            </a:custGeom>
            <a:blipFill>
              <a:blip r:embed="rId2"/>
              <a:stretch>
                <a:fillRect l="-1260" t="0" r="-126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48070" y="1498776"/>
            <a:ext cx="1943655" cy="644381"/>
            <a:chOff x="0" y="0"/>
            <a:chExt cx="621152" cy="20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834310" y="5887896"/>
            <a:ext cx="3275292" cy="3479218"/>
            <a:chOff x="0" y="0"/>
            <a:chExt cx="643590" cy="6836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3590" cy="683661"/>
            </a:xfrm>
            <a:custGeom>
              <a:avLst/>
              <a:gdLst/>
              <a:ahLst/>
              <a:cxnLst/>
              <a:rect r="r" b="b" t="t" l="l"/>
              <a:pathLst>
                <a:path h="683661" w="643590">
                  <a:moveTo>
                    <a:pt x="0" y="0"/>
                  </a:moveTo>
                  <a:lnTo>
                    <a:pt x="643590" y="0"/>
                  </a:lnTo>
                  <a:lnTo>
                    <a:pt x="643590" y="683661"/>
                  </a:lnTo>
                  <a:lnTo>
                    <a:pt x="0" y="683661"/>
                  </a:lnTo>
                  <a:close/>
                </a:path>
              </a:pathLst>
            </a:custGeom>
            <a:blipFill>
              <a:blip r:embed="rId3"/>
              <a:stretch>
                <a:fillRect l="-509" t="0" r="-50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76243" y="6819210"/>
            <a:ext cx="1943655" cy="644381"/>
            <a:chOff x="0" y="0"/>
            <a:chExt cx="621152" cy="2059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79003" y="1441626"/>
            <a:ext cx="10852304" cy="427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engine_bucket,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ROUND(AVG(price), 2) AS avg_price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(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SELECT CONCAT(FLOOR(engineSize), 'L') AS engine_bucket,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    price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) AS t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GROUP BY engine_bucket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CAST(REPLACE(engine_bucket, 'L', '') AS UNSIGNED);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9003" y="862736"/>
            <a:ext cx="104690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-- 11. Check how average price varies with engine size bucket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95277" y="1635161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9003" y="6762060"/>
            <a:ext cx="6987171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model,fuelType,mpg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mpg DESC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LIMIT 10;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79003" y="6183171"/>
            <a:ext cx="69871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-- 12. Top 10 most fuel-efficient models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23450" y="6955595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12343" y="387014"/>
            <a:ext cx="3946957" cy="3567208"/>
            <a:chOff x="0" y="0"/>
            <a:chExt cx="775571" cy="7009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5571" cy="700951"/>
            </a:xfrm>
            <a:custGeom>
              <a:avLst/>
              <a:gdLst/>
              <a:ahLst/>
              <a:cxnLst/>
              <a:rect r="r" b="b" t="t" l="l"/>
              <a:pathLst>
                <a:path h="700951" w="775571">
                  <a:moveTo>
                    <a:pt x="0" y="0"/>
                  </a:moveTo>
                  <a:lnTo>
                    <a:pt x="775571" y="0"/>
                  </a:lnTo>
                  <a:lnTo>
                    <a:pt x="775571" y="700951"/>
                  </a:lnTo>
                  <a:lnTo>
                    <a:pt x="0" y="700951"/>
                  </a:lnTo>
                  <a:close/>
                </a:path>
              </a:pathLst>
            </a:custGeom>
            <a:blipFill>
              <a:blip r:embed="rId2"/>
              <a:stretch>
                <a:fillRect l="-2163" t="0" r="-216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81838" y="809256"/>
            <a:ext cx="1943655" cy="644381"/>
            <a:chOff x="0" y="0"/>
            <a:chExt cx="621152" cy="20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625494" y="6051894"/>
            <a:ext cx="4722964" cy="3567208"/>
            <a:chOff x="0" y="0"/>
            <a:chExt cx="928055" cy="7009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8055" cy="700951"/>
            </a:xfrm>
            <a:custGeom>
              <a:avLst/>
              <a:gdLst/>
              <a:ahLst/>
              <a:cxnLst/>
              <a:rect r="r" b="b" t="t" l="l"/>
              <a:pathLst>
                <a:path h="700951" w="928055">
                  <a:moveTo>
                    <a:pt x="0" y="0"/>
                  </a:moveTo>
                  <a:lnTo>
                    <a:pt x="928055" y="0"/>
                  </a:lnTo>
                  <a:lnTo>
                    <a:pt x="928055" y="700951"/>
                  </a:lnTo>
                  <a:lnTo>
                    <a:pt x="0" y="700951"/>
                  </a:lnTo>
                  <a:close/>
                </a:path>
              </a:pathLst>
            </a:custGeom>
            <a:blipFill>
              <a:blip r:embed="rId3"/>
              <a:stretch>
                <a:fillRect l="-4121" t="0" r="-412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727270" y="5143500"/>
            <a:ext cx="1943655" cy="644381"/>
            <a:chOff x="0" y="0"/>
            <a:chExt cx="621152" cy="2059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152" cy="205931"/>
            </a:xfrm>
            <a:custGeom>
              <a:avLst/>
              <a:gdLst/>
              <a:ahLst/>
              <a:cxnLst/>
              <a:rect r="r" b="b" t="t" l="l"/>
              <a:pathLst>
                <a:path h="205931" w="621152">
                  <a:moveTo>
                    <a:pt x="0" y="0"/>
                  </a:moveTo>
                  <a:lnTo>
                    <a:pt x="621152" y="0"/>
                  </a:lnTo>
                  <a:lnTo>
                    <a:pt x="621152" y="205931"/>
                  </a:lnTo>
                  <a:lnTo>
                    <a:pt x="0" y="205931"/>
                  </a:lnTo>
                  <a:close/>
                </a:path>
              </a:pathLst>
            </a:custGeom>
            <a:solidFill>
              <a:srgbClr val="08828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21152" cy="224981"/>
            </a:xfrm>
            <a:prstGeom prst="rect">
              <a:avLst/>
            </a:prstGeom>
          </p:spPr>
          <p:txBody>
            <a:bodyPr anchor="ctr" rtlCol="false" tIns="40580" lIns="40580" bIns="40580" rIns="4058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651177"/>
            <a:ext cx="7080529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fuelType,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transmission,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ROUND(AVG(price), 2) AS avg_price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bmw_cars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GROUP BY fuelType, transmission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fuelType, avg_price DESC;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12567"/>
            <a:ext cx="9345292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-- 13. Compare average price across transmission types per fuel type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29045" y="945642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704335"/>
            <a:ext cx="10912510" cy="419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</a:t>
            </a: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LECT</a:t>
            </a: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model, year, price, ROUND(year_avg,2) avg_price_of_year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FROM (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SELECT model, year, price,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       AVG(price) OVER(PARTITION BY year) year_avg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 FROM bmw_cars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) t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WHERE price &gt; year_avg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ORDER BY year DESC, price DESC;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099050"/>
            <a:ext cx="852640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88280"/>
                </a:solidFill>
                <a:latin typeface="Work Sans"/>
                <a:ea typeface="Work Sans"/>
                <a:cs typeface="Work Sans"/>
                <a:sym typeface="Work Sans"/>
              </a:rPr>
              <a:t>-- 14. Models priced above the yearly average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74477" y="5279885"/>
            <a:ext cx="1796448" cy="3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b="true" sz="1869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OUTPUT --&gt;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DAG1SqMKKRw</dc:identifier>
  <dcterms:modified xsi:type="dcterms:W3CDTF">2011-08-01T06:04:30Z</dcterms:modified>
  <cp:revision>1</cp:revision>
  <dc:title>Green Modern Agricultural Presentation</dc:title>
</cp:coreProperties>
</file>